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D3C1B0F-FC35-4C4D-8E7F-7B83DE9142DE}" type="datetimeFigureOut">
              <a:rPr lang="en-US" smtClean="0"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A2476E2-2ABA-4D59-A06D-F4BCAD1076F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 semester material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EOC</a:t>
            </a:r>
            <a:r>
              <a:rPr lang="en-US" dirty="0" smtClean="0"/>
              <a:t> mini Review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13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60672" cy="1039427"/>
          </a:xfrm>
        </p:spPr>
        <p:txBody>
          <a:bodyPr/>
          <a:lstStyle/>
          <a:p>
            <a:r>
              <a:rPr lang="en-US" b="1" dirty="0" smtClean="0"/>
              <a:t>Biomolecules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1568311"/>
              </p:ext>
            </p:extLst>
          </p:nvPr>
        </p:nvGraphicFramePr>
        <p:xfrm>
          <a:off x="141514" y="1066800"/>
          <a:ext cx="8991600" cy="588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7900"/>
                <a:gridCol w="2247900"/>
                <a:gridCol w="2247900"/>
                <a:gridCol w="2247900"/>
              </a:tblGrid>
              <a:tr h="10210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Function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Monomers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Example </a:t>
                      </a:r>
                      <a:endParaRPr lang="en-US" dirty="0"/>
                    </a:p>
                  </a:txBody>
                  <a:tcPr/>
                </a:tc>
              </a:tr>
              <a:tr h="1021080">
                <a:tc>
                  <a:txBody>
                    <a:bodyPr/>
                    <a:lstStyle/>
                    <a:p>
                      <a:r>
                        <a:rPr lang="en-US" dirty="0" smtClean="0"/>
                        <a:t>Proteins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Growth</a:t>
                      </a:r>
                      <a:r>
                        <a:rPr lang="en-US" baseline="0" dirty="0" smtClean="0"/>
                        <a:t> &amp; Repair</a:t>
                      </a:r>
                    </a:p>
                    <a:p>
                      <a:r>
                        <a:rPr lang="en-US" baseline="0" dirty="0" smtClean="0"/>
                        <a:t>Cell Specialization</a:t>
                      </a:r>
                    </a:p>
                    <a:p>
                      <a:r>
                        <a:rPr lang="en-US" baseline="0" dirty="0" smtClean="0"/>
                        <a:t>Cellular Transport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Enzymes,</a:t>
                      </a:r>
                      <a:r>
                        <a:rPr lang="en-US" baseline="0" dirty="0" smtClean="0"/>
                        <a:t> hemoglobin  </a:t>
                      </a:r>
                      <a:endParaRPr lang="en-US" dirty="0"/>
                    </a:p>
                  </a:txBody>
                  <a:tcPr/>
                </a:tc>
              </a:tr>
              <a:tr h="1082040">
                <a:tc>
                  <a:txBody>
                    <a:bodyPr/>
                    <a:lstStyle/>
                    <a:p>
                      <a:r>
                        <a:rPr lang="en-US" dirty="0" smtClean="0"/>
                        <a:t>Carbohydrate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Main source</a:t>
                      </a:r>
                      <a:r>
                        <a:rPr lang="en-US" baseline="0" dirty="0" smtClean="0"/>
                        <a:t> of energy</a:t>
                      </a:r>
                    </a:p>
                    <a:p>
                      <a:r>
                        <a:rPr lang="en-US" baseline="0" dirty="0" smtClean="0"/>
                        <a:t>Cell Wall structures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Monosaccharide</a:t>
                      </a:r>
                    </a:p>
                    <a:p>
                      <a:r>
                        <a:rPr lang="en-US" dirty="0" smtClean="0"/>
                        <a:t>-</a:t>
                      </a:r>
                      <a:r>
                        <a:rPr lang="en-US" dirty="0" err="1" smtClean="0"/>
                        <a:t>ose</a:t>
                      </a:r>
                      <a:r>
                        <a:rPr lang="en-US" dirty="0" smtClean="0"/>
                        <a:t>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Glucose,</a:t>
                      </a:r>
                      <a:r>
                        <a:rPr lang="en-US" baseline="0" dirty="0" smtClean="0"/>
                        <a:t> Starch</a:t>
                      </a:r>
                    </a:p>
                    <a:p>
                      <a:r>
                        <a:rPr lang="en-US" baseline="0" dirty="0" smtClean="0"/>
                        <a:t>Chitin</a:t>
                      </a:r>
                    </a:p>
                    <a:p>
                      <a:r>
                        <a:rPr lang="en-US" baseline="0" dirty="0" smtClean="0"/>
                        <a:t>Cellulose </a:t>
                      </a:r>
                      <a:endParaRPr lang="en-US" dirty="0" smtClean="0"/>
                    </a:p>
                  </a:txBody>
                  <a:tcPr/>
                </a:tc>
              </a:tr>
              <a:tr h="1021080">
                <a:tc>
                  <a:txBody>
                    <a:bodyPr/>
                    <a:lstStyle/>
                    <a:p>
                      <a:r>
                        <a:rPr lang="en-US" dirty="0" smtClean="0"/>
                        <a:t>Nucleic Acid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Stores and Transmit Genetic Information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Nucleic</a:t>
                      </a:r>
                      <a:r>
                        <a:rPr lang="en-US" baseline="0" dirty="0" smtClean="0"/>
                        <a:t> Acid  (phosphate, sugar, nitrogen base)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DNA and RNA </a:t>
                      </a:r>
                      <a:endParaRPr lang="en-US" dirty="0"/>
                    </a:p>
                  </a:txBody>
                  <a:tcPr/>
                </a:tc>
              </a:tr>
              <a:tr h="1021080">
                <a:tc>
                  <a:txBody>
                    <a:bodyPr/>
                    <a:lstStyle/>
                    <a:p>
                      <a:r>
                        <a:rPr lang="en-US" dirty="0" smtClean="0"/>
                        <a:t>Lipids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Cell membrane structure</a:t>
                      </a:r>
                    </a:p>
                    <a:p>
                      <a:r>
                        <a:rPr lang="en-US" dirty="0" smtClean="0"/>
                        <a:t>Stores Energy</a:t>
                      </a:r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Fatty Acids and glycerol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Fats, oils,</a:t>
                      </a:r>
                      <a:r>
                        <a:rPr lang="en-US" baseline="0" dirty="0" smtClean="0"/>
                        <a:t> waxes </a:t>
                      </a:r>
                    </a:p>
                    <a:p>
                      <a:r>
                        <a:rPr lang="en-US" baseline="0" dirty="0" err="1" smtClean="0"/>
                        <a:t>Phospolipid</a:t>
                      </a:r>
                      <a:r>
                        <a:rPr lang="en-US" baseline="0" dirty="0" smtClean="0"/>
                        <a:t> (non polar tail made of fatty acids)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921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1606060"/>
              </p:ext>
            </p:extLst>
          </p:nvPr>
        </p:nvGraphicFramePr>
        <p:xfrm>
          <a:off x="152399" y="1219199"/>
          <a:ext cx="8915401" cy="5329227"/>
        </p:xfrm>
        <a:graphic>
          <a:graphicData uri="http://schemas.openxmlformats.org/drawingml/2006/table">
            <a:tbl>
              <a:tblPr/>
              <a:tblGrid>
                <a:gridCol w="1859221"/>
                <a:gridCol w="1188780"/>
                <a:gridCol w="1418634"/>
                <a:gridCol w="1125787"/>
                <a:gridCol w="1130449"/>
                <a:gridCol w="1096265"/>
                <a:gridCol w="1096265"/>
              </a:tblGrid>
              <a:tr h="3968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DOMAIN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Bacteria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Archaea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4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Eukarya</a:t>
                      </a:r>
                      <a:r>
                        <a:rPr lang="en-US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68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KINGDOM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Bacteria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Archaebacteria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Protista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Fungi 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Plantae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Animalia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8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CELL TYPE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Prokaryote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Prokaryote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Eukaryote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Eukaryote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Eukaryote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Eukaryote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84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CELL  STRUCTURES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Cell walls with peptidoglycan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Cell walls without peptidoglycan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some have cell walls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Cell walls of chitin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Cell walls of cellulose; chloroplasts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No cell walls or chloroplasts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0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NUMBER OF CELLS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Unicellular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Unicellular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Most unicellular; some colonial; some multicellular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Most multicellular; some unicellular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multicellular</a:t>
                      </a:r>
                      <a:r>
                        <a:rPr lang="en-US" sz="11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Multicellular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6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MODE OF NUTRITION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Autotroph or heterotroph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Autotroph or heterotroph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Autotroph or heterotroph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Heterotroph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Autotroph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Heterotroph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24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EXAMPLES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i="1">
                          <a:effectLst/>
                          <a:latin typeface="Calibri"/>
                          <a:ea typeface="Calibri"/>
                          <a:cs typeface="Times New Roman"/>
                        </a:rPr>
                        <a:t>Streptococcus, Escherichia coli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Methanogens, halophiles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ameba</a:t>
                      </a:r>
                      <a:r>
                        <a:rPr lang="en-US" sz="11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paramecium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Mushrooms, yeasts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Mosses, ferns, flowering plants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Sponges, worms, insects, fishes, mammals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90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Questions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763000" cy="5334000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This organism is a heterotroph, with cell walls, and Eukaryotic. What kingdom is </a:t>
            </a:r>
            <a:r>
              <a:rPr lang="en-US" dirty="0" smtClean="0"/>
              <a:t>it?</a:t>
            </a:r>
          </a:p>
          <a:p>
            <a:pPr marL="914400" lvl="1" indent="-514350"/>
            <a:r>
              <a:rPr lang="en-US" dirty="0" smtClean="0"/>
              <a:t>Fungi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This </a:t>
            </a:r>
            <a:r>
              <a:rPr lang="en-US" dirty="0"/>
              <a:t>organism has a nucleus.  What Domain is </a:t>
            </a:r>
            <a:r>
              <a:rPr lang="en-US" dirty="0" smtClean="0"/>
              <a:t>it?</a:t>
            </a:r>
          </a:p>
          <a:p>
            <a:pPr marL="914400" lvl="1" indent="-514350"/>
            <a:r>
              <a:rPr lang="en-US" dirty="0" err="1" smtClean="0"/>
              <a:t>Eukarya</a:t>
            </a:r>
            <a:endParaRPr lang="en-U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This organism has chloroplast, a nucleus, and is multicellular. Which kingdom is it?</a:t>
            </a:r>
          </a:p>
          <a:p>
            <a:pPr marL="914400" lvl="1" indent="-514350"/>
            <a:r>
              <a:rPr lang="en-US" dirty="0" err="1" smtClean="0"/>
              <a:t>Plantea</a:t>
            </a:r>
            <a:endParaRPr lang="en-U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This </a:t>
            </a:r>
            <a:r>
              <a:rPr lang="en-US" dirty="0"/>
              <a:t>organism is unicellular and is found in extreme environments. Which kingdom is it? </a:t>
            </a:r>
            <a:endParaRPr lang="en-US" dirty="0" smtClean="0"/>
          </a:p>
          <a:p>
            <a:pPr marL="914400" lvl="1" indent="-514350"/>
            <a:r>
              <a:rPr lang="en-US" dirty="0" smtClean="0"/>
              <a:t>Archeabacteria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This </a:t>
            </a:r>
            <a:r>
              <a:rPr lang="en-US" dirty="0"/>
              <a:t>organism is non-motile, eukaryotic, and heterotrophic, with a cell wall. Which kingdom is it</a:t>
            </a:r>
            <a:r>
              <a:rPr lang="en-US" dirty="0" smtClean="0"/>
              <a:t>?</a:t>
            </a:r>
          </a:p>
          <a:p>
            <a:pPr marL="914400" lvl="1" indent="-514350"/>
            <a:r>
              <a:rPr lang="en-US" dirty="0" smtClean="0"/>
              <a:t>Fungi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17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295400"/>
            <a:ext cx="2295646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574346"/>
            <a:ext cx="1523458" cy="2921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17" descr="http://www.goldiesroom.org/Multimedia/Bio_Images/06%20Transport/06%20Osmosi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06686"/>
            <a:ext cx="3701142" cy="1850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22" descr="http://upload.wikimedia.org/wikipedia/commons/thumb/1/12/Diffusion.svg/220px-Diffusion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506686"/>
            <a:ext cx="2514600" cy="153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76645" y="1852136"/>
            <a:ext cx="2057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Passive transport- substances move </a:t>
            </a:r>
            <a:r>
              <a:rPr lang="en-US" smtClean="0"/>
              <a:t>from </a:t>
            </a:r>
            <a:r>
              <a:rPr lang="en-US" smtClean="0"/>
              <a:t>an </a:t>
            </a:r>
            <a:r>
              <a:rPr lang="en-US" dirty="0" smtClean="0"/>
              <a:t>area of High Concentration to Low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933658" y="1852136"/>
            <a:ext cx="19817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Active Transport- substance move from an area of low concentration to high. Energy required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28800" y="6193302"/>
            <a:ext cx="350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Osmosis- diffusion of water across a semipermeable membrane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71557" y="6038306"/>
            <a:ext cx="37724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Diffusion- molecules move from an area of High concentration to area of low concentration. Even out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06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Tonicity </a:t>
            </a:r>
            <a:endParaRPr lang="en-US" dirty="0"/>
          </a:p>
        </p:txBody>
      </p:sp>
      <p:pic>
        <p:nvPicPr>
          <p:cNvPr id="3074" name="Picture 2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2085714" cy="4180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943" y="1143000"/>
            <a:ext cx="1981200" cy="4028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143000"/>
            <a:ext cx="1981200" cy="4028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886" y="5193211"/>
            <a:ext cx="25037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Hypotonic- concentration of water outside of cell is greater. Water enters the cell, until burst or lysed 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43942" y="5226593"/>
            <a:ext cx="2852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Isotonic- concentration of water outside of cell is equal. Water enters and leaves at the same rate. 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05600" y="5171440"/>
            <a:ext cx="2362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Hypertonic- concentration of water outside of cell is less. Water leaves the cell, cell shrivels and shrinks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7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DNA Replication </a:t>
            </a:r>
            <a:endParaRPr lang="en-US" dirty="0"/>
          </a:p>
        </p:txBody>
      </p:sp>
      <p:pic>
        <p:nvPicPr>
          <p:cNvPr id="4098" name="Picture 2" descr="http://library.thinkquest.org/18617/media/replication-simple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4038600" cy="236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DNA strand unwinds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New nucleotides are added to the original strands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2 Strands are now semiconservative. One original strand and one new strand.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DNA Molecules </a:t>
            </a:r>
            <a:r>
              <a:rPr lang="en-US" dirty="0" err="1" smtClean="0"/>
              <a:t>retwist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4114800"/>
            <a:ext cx="3657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Why is DNA replication important?</a:t>
            </a:r>
          </a:p>
          <a:p>
            <a:r>
              <a:rPr lang="en-US" i="1" dirty="0" smtClean="0"/>
              <a:t>	It is important because when a cell divides, it needs to produce an exact copy of the DNA for the new cell to have the information it needs to carry out its processes.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74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division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81000" y="1524000"/>
            <a:ext cx="4040188" cy="639762"/>
          </a:xfrm>
        </p:spPr>
        <p:txBody>
          <a:bodyPr/>
          <a:lstStyle/>
          <a:p>
            <a:r>
              <a:rPr lang="en-US" dirty="0" smtClean="0"/>
              <a:t>Mitosis </a:t>
            </a:r>
            <a:endParaRPr lang="en-US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09800"/>
            <a:ext cx="3657600" cy="3294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5102225" y="1447800"/>
            <a:ext cx="4041775" cy="639762"/>
          </a:xfrm>
        </p:spPr>
        <p:txBody>
          <a:bodyPr/>
          <a:lstStyle/>
          <a:p>
            <a:r>
              <a:rPr lang="en-US" dirty="0" smtClean="0"/>
              <a:t>Meiosis 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057400"/>
            <a:ext cx="2908300" cy="333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52600" y="5791200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Diploid, Haploid, Crossing over, genetically Identical, genetically unique, body (somatic cell), Gametes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97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457</TotalTime>
  <Words>442</Words>
  <Application>Microsoft Office PowerPoint</Application>
  <PresentationFormat>On-screen Show (4:3)</PresentationFormat>
  <Paragraphs>109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Apothecary</vt:lpstr>
      <vt:lpstr>EOC mini Review </vt:lpstr>
      <vt:lpstr>Biomolecules</vt:lpstr>
      <vt:lpstr>Classification </vt:lpstr>
      <vt:lpstr>Classification Questions </vt:lpstr>
      <vt:lpstr>Transport </vt:lpstr>
      <vt:lpstr>Tonicity </vt:lpstr>
      <vt:lpstr>DNA Replication </vt:lpstr>
      <vt:lpstr>Cell division </vt:lpstr>
    </vt:vector>
  </TitlesOfParts>
  <Company>Cypress Fairbanks ISD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EOC mini Review</dc:title>
  <dc:creator>admin</dc:creator>
  <cp:lastModifiedBy>admin</cp:lastModifiedBy>
  <cp:revision>7</cp:revision>
  <dcterms:created xsi:type="dcterms:W3CDTF">2012-04-23T16:25:44Z</dcterms:created>
  <dcterms:modified xsi:type="dcterms:W3CDTF">2013-04-29T16:31:32Z</dcterms:modified>
</cp:coreProperties>
</file>